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1d7aff45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f1d7aff45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1d7aff45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1d7aff45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1d7aff45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1d7aff45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1d7aff45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1d7aff45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1d7aff45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1d7aff45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1d7aff45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1d7aff45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El momento crítico ocurre si ese archivo intenta ejecutarse. En el instante exacto en que el intruso le pide al procesador dar su primer paso, nuestro Escudo en el Ring-0 interviene. Congelamos el proceso por completo. Lo zombificamos. El atacante queda en estado de estasis, paralizado a nivel de hardware antes de que su primera línea de código logre ejecutarse.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Mientras el intruso está congelado, entra nuestra unidad de inteligencia, el Laboratorio YARA. Escaneamos su mente, leemos su código en la memoria RAM buscando armas ocultas o herramientas de espionaje.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El veredicto es binario y automático: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chemeClr val="dk1"/>
                </a:solidFill>
              </a:rPr>
              <a:t>Si la auditoría determina que es 'Fuego Amigo' o un proceso legítimo, el sistema le otorga Inmunidad de Rebaño. Lo descongelamos en milisegundos y el servidor sigue operando sin que nadie note la interrupción.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chemeClr val="dk1"/>
                </a:solidFill>
              </a:rPr>
              <a:t>Pero, si nuestro interrogatorio detecta que es un Zero-Day, una ciberarma oculta que intentaba cobrar vida... aplicamos la guillotina. El sistema envía una orden de aniquilación implacable. El proceso es destruido sin haber consumido un solo recurso del servidor.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El ataque no se mitiga; el ataque, militarmente, jamás llegó a existir.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1d7aff45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1d7aff4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1d7aff45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f1d7aff45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1d7aff45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f1d7aff45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f1d7aff45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f1d7aff45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f1d7aff45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f1d7aff45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fe4580c8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efe4580c8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f1d7aff45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f1d7aff45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fe4580c8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efe4580c8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f1d7aff45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f1d7aff45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fe4580c8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efe4580c8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1d7aff4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1d7aff4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1d7aff45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1d7aff45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1d7aff45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1d7aff45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1d7aff45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1d7aff45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1d7aff45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1d7aff45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e4580c8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e4580c8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1d7aff45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1d7aff45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174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240875"/>
            <a:ext cx="9144000" cy="12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4809475"/>
            <a:ext cx="9144000" cy="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4931389"/>
            <a:ext cx="9144000" cy="21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1" title="logo-brios-cyber-defense-h2.jp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34900" y="295525"/>
            <a:ext cx="909098" cy="3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2081400" y="4886375"/>
            <a:ext cx="4981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BRIOS CYBER SECURITY - BRIOS.COM.UY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70550" y="3348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Defensa Activa de Infraestructura Crítica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1" name="Google Shape;61;p13" title="logo-brios-cyber-defense-h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200" y="744575"/>
            <a:ext cx="6337599" cy="23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Escudo de Hardware (XDP)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152475"/>
            <a:ext cx="280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Escudo a nivel de </a:t>
            </a:r>
            <a:r>
              <a:rPr lang="en"/>
              <a:t>Hardware: Control total en capa 3 a </a:t>
            </a:r>
            <a:r>
              <a:rPr lang="en"/>
              <a:t>máxima</a:t>
            </a:r>
            <a:r>
              <a:rPr lang="en"/>
              <a:t> velocidad teórica.</a:t>
            </a:r>
            <a:endParaRPr/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Char char="●"/>
            </a:pPr>
            <a:r>
              <a:rPr lang="en"/>
              <a:t>Mitigación de ataques volumétricos (DDoS). Fulmina IPs hostiles directamente en la tarjeta de red física, sin consumir CPU del servidor.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2" title="Captura desde 2026-06-29 18-03-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100" y="1170125"/>
            <a:ext cx="5722500" cy="24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Barricada Estructural LSM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Módulo LSM: El Candado del Sistema.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Engranajes del Kernel bloqueados (KMOD, USERNS, AF_ALG).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 quita el poder incluso al usuario ROOT. Impide inyección de módulos (Rootkits), manipulación de criptografía y evasión de contenedores.</a:t>
            </a:r>
            <a:endParaRPr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Guillotina Anti-Fileless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278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Exec Shield: Neutralización de Ataques en RAM.</a:t>
            </a:r>
            <a:endParaRPr sz="1700"/>
          </a:p>
          <a:p>
            <a:pPr indent="-2921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700"/>
              <a:t>Detecta y destruye ataques "Living off the Land" y binarios volátiles antes de que el procesador ejecute su primera instrucción.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4" title="Captura desde 2026-06-29 18-05-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00" y="1170125"/>
            <a:ext cx="5745300" cy="20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Cazador de Persistencia (FIM)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Radar de Integridad de Archivos.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Vigila rutas críticas mediante la API fanotify del Kernel. Detecta modificaciones silenciosas de configuraciones o binarios.</a:t>
            </a:r>
            <a:endParaRPr sz="1700"/>
          </a:p>
        </p:txBody>
      </p:sp>
      <p:pic>
        <p:nvPicPr>
          <p:cNvPr id="156" name="Google Shape;156;p25" title="futuristic-digital-radar-interface-data-260nw-2745762921-convertido-de-webp.jpeg"/>
          <p:cNvPicPr preferRelativeResize="0"/>
          <p:nvPr/>
        </p:nvPicPr>
        <p:blipFill rotWithShape="1">
          <a:blip r:embed="rId3">
            <a:alphaModFix/>
          </a:blip>
          <a:srcRect b="7561" l="0" r="0" t="0"/>
          <a:stretch/>
        </p:blipFill>
        <p:spPr>
          <a:xfrm>
            <a:off x="5477250" y="1152475"/>
            <a:ext cx="3290900" cy="1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Laboratorio Heurístico YARA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Análisis Profundo al Vuelo (Fast-Mode)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Escanea el interior de los archivos en milisegundos buscando fragmentos de código malicioso.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Aplicación de Actualización en RAM para actualizar inteligencia sin reiniciar servidores y con propagación a toda la flota.</a:t>
            </a:r>
            <a:endParaRPr sz="1700"/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Protocolo Zero-Trust (Freeze-and-Dump)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Protocolo de Congelamiento Absoluto.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El activo más valioso. Si el escaneo da positivo, el atacante es decapitado sin haber consumido un solo recurso.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Marcado Táctico (Tagging): Todo archivo nuevo o modificado es considerado "Sucio" por defecto bajo la doctrina de Confianza Cero.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Triaje Automatizado (Vida o Muerte): Interrogatorio heurístico en RAM (Motor YARA). Resulta en inmunidad diplomática o decapitación inmediata.</a:t>
            </a:r>
            <a:endParaRPr sz="1700"/>
          </a:p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Maniobras y Fuego Real</a:t>
            </a:r>
            <a:endParaRPr/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8" title="Captura desde 2026-06-29 18-23-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226" y="1017725"/>
            <a:ext cx="5939551" cy="36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190700" y="1599300"/>
            <a:ext cx="1330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Vigilancia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d</a:t>
            </a:r>
            <a:r>
              <a:rPr lang="en" sz="1500">
                <a:solidFill>
                  <a:schemeClr val="dk2"/>
                </a:solidFill>
              </a:rPr>
              <a:t>e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archivos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7541775" y="1599300"/>
            <a:ext cx="13305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Monitoreo de Honeytokens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7622800" y="3162850"/>
            <a:ext cx="1330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Volcados de RAM y RED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Laboratorio Forense RAM y RED</a:t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338" y="1017725"/>
            <a:ext cx="5777326" cy="37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Brios Vanguard: agentes en Capa 7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Vanguard y Vanguard</a:t>
            </a:r>
            <a:r>
              <a:rPr b="1" lang="en" sz="1700"/>
              <a:t>+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Creado para entornos shared hosting. No tenemos competencia</a:t>
            </a:r>
            <a:endParaRPr sz="1700"/>
          </a:p>
        </p:txBody>
      </p:sp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3115500" y="2299125"/>
            <a:ext cx="29130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Vigilancia de archivos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Inserción de señuelos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WAF ultrarrápido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Escudo YARA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WASM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Vanguard+ (WASM): Protección en Territorio Enemigo.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959025"/>
            <a:ext cx="8520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Extender la seguridad fuera del servidor militar, directamente hacia el navegador del personal que accede a los sistemas.</a:t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31" title="Vanguard-plu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508" y="1634020"/>
            <a:ext cx="3218975" cy="31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118225" y="295525"/>
            <a:ext cx="8520600" cy="9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1230"/>
              <a:buNone/>
            </a:pPr>
            <a:r>
              <a:rPr lang="en" sz="3170">
                <a:solidFill>
                  <a:schemeClr val="lt1"/>
                </a:solidFill>
              </a:rPr>
              <a:t>Ecosistema Brios</a:t>
            </a:r>
            <a:endParaRPr sz="317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1031"/>
              <a:buNone/>
            </a:pPr>
            <a:r>
              <a:rPr lang="en" sz="1940">
                <a:solidFill>
                  <a:schemeClr val="lt1"/>
                </a:solidFill>
              </a:rPr>
              <a:t>Nuestros Sistemas de defensa garantizan Soberanía Táctica Cibernética:</a:t>
            </a:r>
            <a:endParaRPr sz="1940">
              <a:solidFill>
                <a:schemeClr val="lt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12650" y="1850275"/>
            <a:ext cx="39594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Agentes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Guardian</a:t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Vanguard</a:t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Vanguard </a:t>
            </a:r>
            <a:r>
              <a:rPr b="1" lang="en" sz="1700">
                <a:solidFill>
                  <a:schemeClr val="lt1"/>
                </a:solidFill>
              </a:rPr>
              <a:t>+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771175" y="1850275"/>
            <a:ext cx="43002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Infraestructura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Centro de Operaciones</a:t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Red-Team</a:t>
            </a:r>
            <a:endParaRPr sz="1700">
              <a:solidFill>
                <a:schemeClr val="lt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Centro de Inteligencia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Vanguard+ (WASM): Protección en Territorio Enemigo.</a:t>
            </a:r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311700" y="959025"/>
            <a:ext cx="8520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Extender la seguridad fuera del servidor militar, directamente hacia el navegador del personal que accede a los sistemas.</a:t>
            </a:r>
            <a:endParaRPr/>
          </a:p>
        </p:txBody>
      </p:sp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32" title="Vanguard-plus-alerta-en-SO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2033838"/>
            <a:ext cx="900112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CENTRO DE MANDO Y CONTROL (SOC)</a:t>
            </a:r>
            <a:endParaRPr/>
          </a:p>
        </p:txBody>
      </p:sp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62" y="1082625"/>
            <a:ext cx="7688276" cy="367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 ROOM</a:t>
            </a:r>
            <a:endParaRPr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311700" y="1315475"/>
            <a:ext cx="2327100" cy="3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 Room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Agrupa incidentes, limpia el ruido visual y permite a los oficiales gestionar la crisis desde un único panel centralizado.</a:t>
            </a:r>
            <a:endParaRPr/>
          </a:p>
        </p:txBody>
      </p:sp>
      <p:sp>
        <p:nvSpPr>
          <p:cNvPr id="226" name="Google Shape;226;p34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34" title="Captura desde 2026-06-29 16-56-04.png"/>
          <p:cNvPicPr preferRelativeResize="0"/>
          <p:nvPr/>
        </p:nvPicPr>
        <p:blipFill rotWithShape="1">
          <a:blip r:embed="rId3">
            <a:alphaModFix/>
          </a:blip>
          <a:srcRect b="0" l="5087" r="0" t="15605"/>
          <a:stretch/>
        </p:blipFill>
        <p:spPr>
          <a:xfrm>
            <a:off x="2638800" y="1212431"/>
            <a:ext cx="6303974" cy="315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RESUMEN</a:t>
            </a:r>
            <a:endParaRPr sz="1720"/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2314200" y="1017725"/>
            <a:ext cx="4515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Soberanía Tecnológica Absoluta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Defensa Activa en Profundidad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Continuidad Operativa Garantizada</a:t>
            </a:r>
            <a:endParaRPr sz="1700"/>
          </a:p>
        </p:txBody>
      </p:sp>
      <p:sp>
        <p:nvSpPr>
          <p:cNvPr id="234" name="Google Shape;234;p35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5"/>
          <p:cNvSpPr txBox="1"/>
          <p:nvPr/>
        </p:nvSpPr>
        <p:spPr>
          <a:xfrm>
            <a:off x="2314200" y="3076750"/>
            <a:ext cx="3460500" cy="1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100% Libre de IA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100% Codigo propio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100% Industria Uruguaya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340800" y="2463250"/>
            <a:ext cx="8462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BRIOS CYBER SECURITY: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323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Gracias!</a:t>
            </a:r>
            <a:endParaRPr/>
          </a:p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1980450" y="1387050"/>
            <a:ext cx="51831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Alcanzar </a:t>
            </a:r>
            <a:r>
              <a:rPr lang="en" sz="1800">
                <a:solidFill>
                  <a:schemeClr val="lt1"/>
                </a:solidFill>
              </a:rPr>
              <a:t>un nivel de seguridad implica previsión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En BRIOS tenemos las herramientas.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311700" y="744575"/>
            <a:ext cx="8520600" cy="10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>
                <a:solidFill>
                  <a:schemeClr val="lt1"/>
                </a:solidFill>
              </a:rPr>
              <a:t>La Evolución de la Amenaza.</a:t>
            </a:r>
            <a:endParaRPr sz="3380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431875" y="2248575"/>
            <a:ext cx="8520600" cy="13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40">
                <a:solidFill>
                  <a:schemeClr val="lt1"/>
                </a:solidFill>
              </a:rPr>
              <a:t>Los atacantes ya no usan virus en discos duros. El espionaje y el sabotaje moderno ocurren en la memoria volátil y a través de tráfico encriptado, bajo procesos </a:t>
            </a:r>
            <a:r>
              <a:rPr lang="en" sz="1740">
                <a:solidFill>
                  <a:schemeClr val="lt1"/>
                </a:solidFill>
              </a:rPr>
              <a:t>legítimos</a:t>
            </a:r>
            <a:r>
              <a:rPr lang="en" sz="1740">
                <a:solidFill>
                  <a:schemeClr val="lt1"/>
                </a:solidFill>
              </a:rPr>
              <a:t>.</a:t>
            </a:r>
            <a:endParaRPr sz="174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40">
                <a:solidFill>
                  <a:schemeClr val="lt1"/>
                </a:solidFill>
              </a:rPr>
              <a:t>Ataques de </a:t>
            </a:r>
            <a:r>
              <a:rPr lang="en" sz="1740">
                <a:solidFill>
                  <a:schemeClr val="lt1"/>
                </a:solidFill>
              </a:rPr>
              <a:t>día</a:t>
            </a:r>
            <a:r>
              <a:rPr lang="en" sz="1740">
                <a:solidFill>
                  <a:schemeClr val="lt1"/>
                </a:solidFill>
              </a:rPr>
              <a:t> cero en aumento.</a:t>
            </a:r>
            <a:endParaRPr sz="174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740"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ctrTitle"/>
          </p:nvPr>
        </p:nvSpPr>
        <p:spPr>
          <a:xfrm>
            <a:off x="311700" y="322825"/>
            <a:ext cx="85206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>
                <a:solidFill>
                  <a:schemeClr val="lt1"/>
                </a:solidFill>
              </a:rPr>
              <a:t>Punto Ciego Operativo.</a:t>
            </a:r>
            <a:endParaRPr sz="3380">
              <a:solidFill>
                <a:schemeClr val="lt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311700" y="4083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Las soluciones de mercado operan en "anillos" superficiales</a:t>
            </a:r>
            <a:r>
              <a:rPr lang="en" sz="1100">
                <a:solidFill>
                  <a:schemeClr val="lt1"/>
                </a:solidFill>
              </a:rPr>
              <a:t>. Cuando un ataque es </a:t>
            </a:r>
            <a:r>
              <a:rPr i="1" lang="en" sz="1100">
                <a:solidFill>
                  <a:schemeClr val="lt1"/>
                </a:solidFill>
              </a:rPr>
              <a:t>Fileless</a:t>
            </a:r>
            <a:r>
              <a:rPr lang="en" sz="1100">
                <a:solidFill>
                  <a:schemeClr val="lt1"/>
                </a:solidFill>
              </a:rPr>
              <a:t> (sin archivo) o de Día Cero, las defensas convencionales quedan ciegas.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4" name="Google Shape;84;p16" title="Priv_rings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176" y="1041225"/>
            <a:ext cx="3739299" cy="26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22200" y="1531675"/>
            <a:ext cx="17523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Qué pasa con un ataque que vive en RAM?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928725" y="1531675"/>
            <a:ext cx="2082300" cy="23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Qué pasa con un ataque que se origina de un proceso </a:t>
            </a:r>
            <a:r>
              <a:rPr lang="en" sz="1800">
                <a:solidFill>
                  <a:schemeClr val="lt1"/>
                </a:solidFill>
              </a:rPr>
              <a:t>legítimo</a:t>
            </a:r>
            <a:r>
              <a:rPr lang="en" sz="1800">
                <a:solidFill>
                  <a:schemeClr val="lt1"/>
                </a:solidFill>
              </a:rPr>
              <a:t>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title="icono-computacion-nube-que-muestra-almacenamiento-servidor-desconectado_98396-146195.jpg"/>
          <p:cNvPicPr preferRelativeResize="0"/>
          <p:nvPr/>
        </p:nvPicPr>
        <p:blipFill rotWithShape="1">
          <a:blip r:embed="rId3">
            <a:alphaModFix/>
          </a:blip>
          <a:srcRect b="13063" l="0" r="0" t="13548"/>
          <a:stretch/>
        </p:blipFill>
        <p:spPr>
          <a:xfrm>
            <a:off x="2948150" y="1238875"/>
            <a:ext cx="3247701" cy="23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type="ctrTitle"/>
          </p:nvPr>
        </p:nvSpPr>
        <p:spPr>
          <a:xfrm>
            <a:off x="311700" y="3674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>
                <a:solidFill>
                  <a:schemeClr val="lt1"/>
                </a:solidFill>
              </a:rPr>
              <a:t>Soberanía Tecnológica y Confianza Cero.</a:t>
            </a:r>
            <a:endParaRPr sz="3380">
              <a:solidFill>
                <a:schemeClr val="lt1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70125" y="1952725"/>
            <a:ext cx="17184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dónde</a:t>
            </a:r>
            <a:r>
              <a:rPr lang="en" sz="1800">
                <a:solidFill>
                  <a:schemeClr val="lt1"/>
                </a:solidFill>
              </a:rPr>
              <a:t> va la </a:t>
            </a:r>
            <a:r>
              <a:rPr lang="en" sz="1800">
                <a:solidFill>
                  <a:schemeClr val="lt1"/>
                </a:solidFill>
              </a:rPr>
              <a:t>telemetría</a:t>
            </a:r>
            <a:r>
              <a:rPr lang="en" sz="1800">
                <a:solidFill>
                  <a:schemeClr val="lt1"/>
                </a:solidFill>
              </a:rPr>
              <a:t>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99125" y="1832100"/>
            <a:ext cx="18846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La vigilancia genera nuevos puntos de fuga</a:t>
            </a:r>
            <a:r>
              <a:rPr lang="en" sz="1800">
                <a:solidFill>
                  <a:schemeClr val="lt1"/>
                </a:solidFill>
              </a:rPr>
              <a:t>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311700" y="3983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El ejército no puede depender de telemetría enviada a nubes extranjeras.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Brios ofrece </a:t>
            </a:r>
            <a:r>
              <a:rPr lang="en">
                <a:solidFill>
                  <a:schemeClr val="accent3"/>
                </a:solidFill>
              </a:rPr>
              <a:t>control total,</a:t>
            </a:r>
            <a:r>
              <a:rPr lang="en">
                <a:solidFill>
                  <a:schemeClr val="lt1"/>
                </a:solidFill>
              </a:rPr>
              <a:t> inteligencia local y capacidad de operar </a:t>
            </a:r>
            <a:r>
              <a:rPr lang="en">
                <a:solidFill>
                  <a:schemeClr val="accent3"/>
                </a:solidFill>
              </a:rPr>
              <a:t>en redes cerradas de máxima seguridad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311700" y="425950"/>
            <a:ext cx="85206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>
                <a:solidFill>
                  <a:schemeClr val="lt1"/>
                </a:solidFill>
              </a:rPr>
              <a:t>Arsenal Táctico: </a:t>
            </a:r>
            <a:endParaRPr sz="3380">
              <a:solidFill>
                <a:schemeClr val="lt1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2498100" y="1669375"/>
            <a:ext cx="41478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5200">
                <a:solidFill>
                  <a:schemeClr val="lt1"/>
                </a:solidFill>
              </a:rPr>
              <a:t>Brios </a:t>
            </a:r>
            <a:r>
              <a:rPr lang="en" sz="5200">
                <a:solidFill>
                  <a:schemeClr val="lt1"/>
                </a:solidFill>
              </a:rPr>
              <a:t>Guardian </a:t>
            </a:r>
            <a:r>
              <a:rPr lang="en" sz="2836">
                <a:solidFill>
                  <a:schemeClr val="lt1"/>
                </a:solidFill>
              </a:rPr>
              <a:t>(Nucleo)</a:t>
            </a:r>
            <a:endParaRPr sz="2836">
              <a:solidFill>
                <a:schemeClr val="lt1"/>
              </a:solidFill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5200">
                <a:solidFill>
                  <a:schemeClr val="lt1"/>
                </a:solidFill>
              </a:rPr>
              <a:t>Vanguard </a:t>
            </a:r>
            <a:r>
              <a:rPr lang="en">
                <a:solidFill>
                  <a:schemeClr val="lt1"/>
                </a:solidFill>
              </a:rPr>
              <a:t>(Perímetro)</a:t>
            </a:r>
            <a:endParaRPr>
              <a:solidFill>
                <a:schemeClr val="lt1"/>
              </a:solidFill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5200">
                <a:solidFill>
                  <a:schemeClr val="lt1"/>
                </a:solidFill>
              </a:rPr>
              <a:t>Red-Team </a:t>
            </a:r>
            <a:r>
              <a:rPr lang="en">
                <a:solidFill>
                  <a:schemeClr val="lt1"/>
                </a:solidFill>
              </a:rPr>
              <a:t>(Reserva)</a:t>
            </a:r>
            <a:endParaRPr>
              <a:solidFill>
                <a:schemeClr val="lt1"/>
              </a:solidFill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5200">
                <a:solidFill>
                  <a:schemeClr val="lt1"/>
                </a:solidFill>
              </a:rPr>
              <a:t>SOC </a:t>
            </a:r>
            <a:r>
              <a:rPr lang="en">
                <a:solidFill>
                  <a:schemeClr val="lt1"/>
                </a:solidFill>
              </a:rPr>
              <a:t>(Centro Táctico)</a:t>
            </a:r>
            <a:endParaRPr sz="5200">
              <a:solidFill>
                <a:schemeClr val="lt1"/>
              </a:solidFill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5200">
                <a:solidFill>
                  <a:schemeClr val="lt1"/>
                </a:solidFill>
              </a:rPr>
              <a:t>Centro de Inteligencia </a:t>
            </a:r>
            <a:r>
              <a:rPr lang="en">
                <a:solidFill>
                  <a:schemeClr val="lt1"/>
                </a:solidFill>
              </a:rPr>
              <a:t>(Reacción)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Brios Guardian: Defensa Profunda en eBPF.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24 sistemas de defensa en el kernel.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lt1"/>
                </a:solidFill>
              </a:rPr>
              <a:t>Capacidades Críticas de Contención y Neutralización:</a:t>
            </a:r>
            <a:endParaRPr b="1"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" sz="1700">
                <a:solidFill>
                  <a:schemeClr val="lt1"/>
                </a:solidFill>
              </a:rPr>
              <a:t>Bloqueo de Hardware a Velocidad de Cable (XDP L3)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t/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" sz="1700">
                <a:solidFill>
                  <a:schemeClr val="lt1"/>
                </a:solidFill>
              </a:rPr>
              <a:t>Barricada Estructural Inquebrantable (Módulo LSM)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Brios Guardian: Defensa Profunda en eBPF.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24 sistemas de defensa en el kernel.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Capacidades Críticas de Contención y Neutralización:</a:t>
            </a:r>
            <a:endParaRPr b="1"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" sz="1700"/>
              <a:t>Protocolo de Congelamiento Absoluto (</a:t>
            </a:r>
            <a:r>
              <a:rPr b="1" i="1" lang="en" sz="1700"/>
              <a:t>Freeze-and-Dump</a:t>
            </a:r>
            <a:r>
              <a:rPr b="1" lang="en" sz="1700"/>
              <a:t>)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t/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" sz="1700"/>
              <a:t>Aniquilación Profunda de procesos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en"/>
              <a:t>Bóvedas de Control de Alta Velocidad.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356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El sistema no consulta bases de datos lentas durante un ataque.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Utiliza mapas de memoria compartida ultrarrápidos inyectados en el Kernel para decisiones en microsegundos.</a:t>
            </a:r>
            <a:endParaRPr sz="1700"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62333" y="484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21" title="Captura desde 2026-06-29 17-56-11.png"/>
          <p:cNvPicPr preferRelativeResize="0"/>
          <p:nvPr/>
        </p:nvPicPr>
        <p:blipFill rotWithShape="1">
          <a:blip r:embed="rId3">
            <a:alphaModFix/>
          </a:blip>
          <a:srcRect b="8314" l="27003" r="21416" t="29782"/>
          <a:stretch/>
        </p:blipFill>
        <p:spPr>
          <a:xfrm>
            <a:off x="3815225" y="1022013"/>
            <a:ext cx="5250525" cy="36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